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64" r:id="rId3"/>
    <p:sldId id="258" r:id="rId4"/>
    <p:sldId id="259" r:id="rId5"/>
    <p:sldId id="260" r:id="rId6"/>
    <p:sldId id="261" r:id="rId7"/>
    <p:sldId id="262" r:id="rId8"/>
    <p:sldId id="263" r:id="rId9"/>
  </p:sldIdLst>
  <p:sldSz cx="9144000" cy="5143500" type="screen16x9"/>
  <p:notesSz cx="6858000" cy="9144000"/>
  <p:embeddedFontLst>
    <p:embeddedFont>
      <p:font typeface="Rubik" panose="020B0604020202020204" charset="-79"/>
      <p:regular r:id="rId11"/>
      <p:bold r:id="rId12"/>
      <p:italic r:id="rId13"/>
      <p:boldItalic r:id="rId14"/>
    </p:embeddedFont>
    <p:embeddedFont>
      <p:font typeface="Rubik Light" panose="020B0604020202020204" charset="-79"/>
      <p:regular r:id="rId15"/>
      <p:bold r:id="rId16"/>
      <p:italic r:id="rId17"/>
      <p:boldItalic r:id="rId18"/>
    </p:embeddedFont>
    <p:embeddedFont>
      <p:font typeface="Rubik Medium" panose="020B0604020202020204" charset="-79"/>
      <p:regular r:id="rId19"/>
      <p:bold r:id="rId20"/>
      <p:italic r:id="rId21"/>
      <p:boldItalic r:id="rId22"/>
    </p:embeddedFont>
    <p:embeddedFont>
      <p:font typeface="Rubik SemiBold" panose="020B0604020202020204" charset="-79"/>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598D2CD-4945-4F5A-BE95-CC9B7E8FB9FF}">
          <p14:sldIdLst>
            <p14:sldId id="256"/>
            <p14:sldId id="264"/>
            <p14:sldId id="258"/>
          </p14:sldIdLst>
        </p14:section>
        <p14:section name="Untitled Section" id="{9C75A5DC-170E-4578-B33D-15EEB54D1FDB}">
          <p14:sldIdLst>
            <p14:sldId id="259"/>
            <p14:sldId id="260"/>
            <p14:sldId id="261"/>
            <p14:sldId id="262"/>
            <p14:sldId id="26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67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25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899" y="1181369"/>
            <a:ext cx="5602345" cy="1169521"/>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lt1"/>
                </a:solidFill>
                <a:latin typeface="Rubik"/>
                <a:ea typeface="Rubik"/>
                <a:cs typeface="Rubik"/>
                <a:sym typeface="Rubik"/>
              </a:rPr>
              <a:t>M</a:t>
            </a:r>
            <a:r>
              <a:rPr lang="en-ID" sz="3200" b="1" dirty="0" err="1">
                <a:solidFill>
                  <a:schemeClr val="lt1"/>
                </a:solidFill>
                <a:latin typeface="Rubik"/>
                <a:ea typeface="Rubik"/>
                <a:cs typeface="Rubik"/>
                <a:sym typeface="Rubik"/>
              </a:rPr>
              <a:t>achine</a:t>
            </a:r>
            <a:r>
              <a:rPr lang="en-ID" sz="3200" b="1" dirty="0">
                <a:solidFill>
                  <a:schemeClr val="lt1"/>
                </a:solidFill>
                <a:latin typeface="Rubik"/>
                <a:ea typeface="Rubik"/>
                <a:cs typeface="Rubik"/>
                <a:sym typeface="Rubik"/>
              </a:rPr>
              <a:t> Learning : Regression &amp; Clustering</a:t>
            </a:r>
            <a:endParaRPr sz="3200" dirty="0">
              <a:solidFill>
                <a:schemeClr val="lt1"/>
              </a:solidFill>
              <a:latin typeface="Rubik"/>
              <a:ea typeface="Rubik"/>
              <a:cs typeface="Rubik"/>
              <a:sym typeface="Rubik"/>
            </a:endParaRPr>
          </a:p>
        </p:txBody>
      </p:sp>
      <p:sp>
        <p:nvSpPr>
          <p:cNvPr id="57" name="Google Shape;57;p13"/>
          <p:cNvSpPr txBox="1"/>
          <p:nvPr/>
        </p:nvSpPr>
        <p:spPr>
          <a:xfrm>
            <a:off x="517899" y="2520700"/>
            <a:ext cx="5165927"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ID" sz="2500" dirty="0">
                <a:solidFill>
                  <a:schemeClr val="lt1"/>
                </a:solidFill>
                <a:latin typeface="Rubik SemiBold"/>
                <a:ea typeface="Rubik SemiBold"/>
                <a:cs typeface="Rubik SemiBold"/>
                <a:sym typeface="Rubik SemiBold"/>
              </a:rPr>
              <a:t>Data Scientist at Kalbe Nutritionals</a:t>
            </a:r>
            <a:endParaRPr sz="2500" dirty="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382263"/>
            <a:ext cx="4392000" cy="80018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lang="en-ID"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US" sz="2000" dirty="0">
                <a:solidFill>
                  <a:schemeClr val="lt1"/>
                </a:solidFill>
                <a:latin typeface="Rubik Light"/>
                <a:ea typeface="Rubik Light"/>
                <a:cs typeface="Rubik Light"/>
                <a:sym typeface="Rubik Light"/>
              </a:rPr>
              <a:t>Imam Ahmad Qusyairi</a:t>
            </a:r>
            <a:endParaRPr sz="2000" dirty="0">
              <a:solidFill>
                <a:schemeClr val="lt1"/>
              </a:solidFill>
              <a:latin typeface="Rubik Light"/>
              <a:ea typeface="Rubik Light"/>
              <a:cs typeface="Rubik Light"/>
              <a:sym typeface="Rubik Light"/>
            </a:endParaRPr>
          </a:p>
        </p:txBody>
      </p:sp>
      <p:sp>
        <p:nvSpPr>
          <p:cNvPr id="61" name="Google Shape;61;p13"/>
          <p:cNvSpPr/>
          <p:nvPr/>
        </p:nvSpPr>
        <p:spPr>
          <a:xfrm>
            <a:off x="2424747" y="225100"/>
            <a:ext cx="1281173" cy="54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ubik Medium"/>
                <a:ea typeface="Rubik Medium"/>
                <a:cs typeface="Rubik Medium"/>
                <a:sym typeface="Rubik Medium"/>
              </a:rPr>
              <a:t>Logo Company</a:t>
            </a:r>
            <a:endParaRPr>
              <a:solidFill>
                <a:schemeClr val="lt1"/>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7C169E9D-FEB3-45B2-B827-FD05EE7C78FA}"/>
              </a:ext>
            </a:extLst>
          </p:cNvPr>
          <p:cNvPicPr>
            <a:picLocks noChangeAspect="1"/>
          </p:cNvPicPr>
          <p:nvPr/>
        </p:nvPicPr>
        <p:blipFill rotWithShape="1">
          <a:blip r:embed="rId5"/>
          <a:srcRect t="22661" b="21094"/>
          <a:stretch/>
        </p:blipFill>
        <p:spPr>
          <a:xfrm>
            <a:off x="2424747" y="225101"/>
            <a:ext cx="1281173" cy="541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5" name="Google Shape;75;p15"/>
          <p:cNvPicPr preferRelativeResize="0"/>
          <p:nvPr/>
        </p:nvPicPr>
        <p:blipFill rotWithShape="1">
          <a:blip r:embed="rId3">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p:nvPr/>
        </p:nvSpPr>
        <p:spPr>
          <a:xfrm>
            <a:off x="2528250" y="774085"/>
            <a:ext cx="20016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2800" dirty="0">
                <a:latin typeface="Rubik SemiBold"/>
                <a:ea typeface="Rubik SemiBold"/>
                <a:cs typeface="Rubik SemiBold"/>
                <a:sym typeface="Rubik SemiBold"/>
              </a:rPr>
              <a:t>Imam </a:t>
            </a:r>
          </a:p>
          <a:p>
            <a:pPr marL="0" lvl="0" indent="0" algn="l" rtl="0">
              <a:spcBef>
                <a:spcPts val="0"/>
              </a:spcBef>
              <a:spcAft>
                <a:spcPts val="0"/>
              </a:spcAft>
              <a:buNone/>
            </a:pPr>
            <a:r>
              <a:rPr lang="en-US" sz="2800" dirty="0">
                <a:latin typeface="Rubik SemiBold"/>
                <a:ea typeface="Rubik SemiBold"/>
                <a:cs typeface="Rubik SemiBold"/>
                <a:sym typeface="Rubik SemiBold"/>
              </a:rPr>
              <a:t>A</a:t>
            </a:r>
            <a:r>
              <a:rPr lang="en-ID" sz="2800" dirty="0" err="1">
                <a:latin typeface="Rubik SemiBold"/>
                <a:ea typeface="Rubik SemiBold"/>
                <a:cs typeface="Rubik SemiBold"/>
                <a:sym typeface="Rubik SemiBold"/>
              </a:rPr>
              <a:t>hmad</a:t>
            </a:r>
            <a:r>
              <a:rPr lang="en-ID" sz="2800" dirty="0">
                <a:latin typeface="Rubik SemiBold"/>
                <a:ea typeface="Rubik SemiBold"/>
                <a:cs typeface="Rubik SemiBold"/>
                <a:sym typeface="Rubik SemiBold"/>
              </a:rPr>
              <a:t> Q</a:t>
            </a:r>
            <a:endParaRPr sz="2800" dirty="0">
              <a:latin typeface="Rubik SemiBold"/>
              <a:ea typeface="Rubik SemiBold"/>
              <a:cs typeface="Rubik SemiBold"/>
              <a:sym typeface="Rubik SemiBold"/>
            </a:endParaRPr>
          </a:p>
        </p:txBody>
      </p:sp>
      <p:sp>
        <p:nvSpPr>
          <p:cNvPr id="79" name="Google Shape;79;p15"/>
          <p:cNvSpPr txBox="1"/>
          <p:nvPr/>
        </p:nvSpPr>
        <p:spPr>
          <a:xfrm>
            <a:off x="537850" y="2005468"/>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80" name="Google Shape;80;p15"/>
          <p:cNvSpPr txBox="1"/>
          <p:nvPr/>
        </p:nvSpPr>
        <p:spPr>
          <a:xfrm>
            <a:off x="4867250" y="959175"/>
            <a:ext cx="35046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2800" dirty="0">
                <a:latin typeface="Rubik SemiBold"/>
                <a:ea typeface="Rubik SemiBold"/>
                <a:cs typeface="Rubik SemiBold"/>
                <a:sym typeface="Rubik SemiBold"/>
              </a:rPr>
              <a:t>Social Media</a:t>
            </a:r>
            <a:endParaRPr sz="2800" dirty="0">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78356" y="2382379"/>
            <a:ext cx="45719" cy="1591021"/>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31125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000625" y="3656667"/>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2870127"/>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latin typeface="Rubik"/>
                <a:ea typeface="Rubik"/>
                <a:cs typeface="Rubik"/>
                <a:sym typeface="Rubik"/>
              </a:rPr>
              <a:t>Linkedin</a:t>
            </a:r>
            <a:r>
              <a:rPr lang="en-US" dirty="0">
                <a:latin typeface="Rubik"/>
                <a:ea typeface="Rubik"/>
                <a:cs typeface="Rubik"/>
                <a:sym typeface="Rubik"/>
              </a:rPr>
              <a:t> </a:t>
            </a:r>
          </a:p>
          <a:p>
            <a:pPr lvl="0"/>
            <a:r>
              <a:rPr lang="en-ID" dirty="0">
                <a:latin typeface="Rubik"/>
                <a:ea typeface="Rubik"/>
                <a:cs typeface="Rubik"/>
                <a:sym typeface="Rubik"/>
              </a:rPr>
              <a:t>linkedin.com/in/imamaq/</a:t>
            </a:r>
            <a:endParaRPr dirty="0">
              <a:latin typeface="Rubik"/>
              <a:ea typeface="Rubik"/>
              <a:cs typeface="Rubik"/>
              <a:sym typeface="Rubik"/>
            </a:endParaRPr>
          </a:p>
        </p:txBody>
      </p:sp>
      <p:sp>
        <p:nvSpPr>
          <p:cNvPr id="87" name="Google Shape;87;p15"/>
          <p:cNvSpPr txBox="1"/>
          <p:nvPr/>
        </p:nvSpPr>
        <p:spPr>
          <a:xfrm>
            <a:off x="5294775" y="3539073"/>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Rubik"/>
                <a:ea typeface="Rubik"/>
                <a:cs typeface="Rubik"/>
                <a:sym typeface="Rubik"/>
              </a:rPr>
              <a:t>G</a:t>
            </a:r>
            <a:r>
              <a:rPr lang="en-ID" b="1" dirty="0" err="1">
                <a:latin typeface="Rubik"/>
                <a:ea typeface="Rubik"/>
                <a:cs typeface="Rubik"/>
                <a:sym typeface="Rubik"/>
              </a:rPr>
              <a:t>ithub</a:t>
            </a:r>
            <a:endParaRPr lang="en-ID" b="1" dirty="0">
              <a:latin typeface="Rubik"/>
              <a:ea typeface="Rubik"/>
              <a:cs typeface="Rubik"/>
              <a:sym typeface="Rubik"/>
            </a:endParaRPr>
          </a:p>
          <a:p>
            <a:pPr lvl="0"/>
            <a:r>
              <a:rPr lang="en-ID" dirty="0">
                <a:latin typeface="Rubik"/>
                <a:ea typeface="Rubik"/>
                <a:cs typeface="Rubik"/>
                <a:sym typeface="Rubik"/>
              </a:rPr>
              <a:t>github.com/</a:t>
            </a:r>
            <a:r>
              <a:rPr lang="en-ID" dirty="0" err="1">
                <a:latin typeface="Rubik"/>
                <a:ea typeface="Rubik"/>
                <a:cs typeface="Rubik"/>
                <a:sym typeface="Rubik"/>
              </a:rPr>
              <a:t>imamaqusairi</a:t>
            </a:r>
            <a:endParaRPr dirty="0">
              <a:latin typeface="Rubik"/>
              <a:ea typeface="Rubik"/>
              <a:cs typeface="Rubik"/>
              <a:sym typeface="Rubik"/>
            </a:endParaRPr>
          </a:p>
        </p:txBody>
      </p:sp>
      <p:sp>
        <p:nvSpPr>
          <p:cNvPr id="90" name="Google Shape;90;p15"/>
          <p:cNvSpPr txBox="1"/>
          <p:nvPr/>
        </p:nvSpPr>
        <p:spPr>
          <a:xfrm>
            <a:off x="537849" y="2327873"/>
            <a:ext cx="3888677" cy="2769959"/>
          </a:xfrm>
          <a:prstGeom prst="rect">
            <a:avLst/>
          </a:prstGeom>
          <a:noFill/>
          <a:ln>
            <a:noFill/>
          </a:ln>
        </p:spPr>
        <p:txBody>
          <a:bodyPr spcFirstLastPara="1" wrap="square" lIns="91425" tIns="91425" rIns="91425" bIns="91425" anchor="t" anchorCtr="0">
            <a:spAutoFit/>
          </a:bodyPr>
          <a:lstStyle/>
          <a:p>
            <a:pPr lvl="0"/>
            <a:r>
              <a:rPr lang="en-US" dirty="0"/>
              <a:t>Data enthusiast with education background in public health concentrating on biostatistics. Has experience managing a large dataset consisting of 18.000 rows and developing machine learning model with precision score 89%. Currently finished several training &amp; certifications program on data science. Possess extensive skills in data management, analysis, visualization &amp; modelling. He adepts at providing valuable insights. Able to work collaboratively with a cross-functional team and has good presentation skills.</a:t>
            </a:r>
            <a:endParaRPr dirty="0">
              <a:latin typeface="Rubik"/>
              <a:ea typeface="Rubik"/>
              <a:cs typeface="Rubik"/>
              <a:sym typeface="Rubik"/>
            </a:endParaRPr>
          </a:p>
        </p:txBody>
      </p:sp>
      <p:pic>
        <p:nvPicPr>
          <p:cNvPr id="5" name="Picture 4">
            <a:extLst>
              <a:ext uri="{FF2B5EF4-FFF2-40B4-BE49-F238E27FC236}">
                <a16:creationId xmlns:a16="http://schemas.microsoft.com/office/drawing/2014/main" id="{33204914-FB48-46D8-81D2-9DF3EEB7B7D4}"/>
              </a:ext>
            </a:extLst>
          </p:cNvPr>
          <p:cNvPicPr>
            <a:picLocks noChangeAspect="1"/>
          </p:cNvPicPr>
          <p:nvPr/>
        </p:nvPicPr>
        <p:blipFill rotWithShape="1">
          <a:blip r:embed="rId4"/>
          <a:srcRect l="5014" t="18684" r="9826" b="-3844"/>
          <a:stretch/>
        </p:blipFill>
        <p:spPr>
          <a:xfrm>
            <a:off x="621260" y="208103"/>
            <a:ext cx="1901128" cy="1901128"/>
          </a:xfrm>
          <a:prstGeom prst="ellipse">
            <a:avLst/>
          </a:prstGeom>
        </p:spPr>
      </p:pic>
      <p:sp>
        <p:nvSpPr>
          <p:cNvPr id="19" name="Google Shape;84;p15">
            <a:extLst>
              <a:ext uri="{FF2B5EF4-FFF2-40B4-BE49-F238E27FC236}">
                <a16:creationId xmlns:a16="http://schemas.microsoft.com/office/drawing/2014/main" id="{BB0FDD1D-E406-4851-B258-DEE35569F2DD}"/>
              </a:ext>
            </a:extLst>
          </p:cNvPr>
          <p:cNvSpPr/>
          <p:nvPr/>
        </p:nvSpPr>
        <p:spPr>
          <a:xfrm>
            <a:off x="5014875" y="298439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p15">
            <a:extLst>
              <a:ext uri="{FF2B5EF4-FFF2-40B4-BE49-F238E27FC236}">
                <a16:creationId xmlns:a16="http://schemas.microsoft.com/office/drawing/2014/main" id="{CB995893-2423-4AB8-AEFB-70AB64E55FA7}"/>
              </a:ext>
            </a:extLst>
          </p:cNvPr>
          <p:cNvSpPr txBox="1"/>
          <p:nvPr/>
        </p:nvSpPr>
        <p:spPr>
          <a:xfrm>
            <a:off x="5294775" y="1626688"/>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Rubik"/>
                <a:ea typeface="Rubik"/>
                <a:cs typeface="Rubik"/>
                <a:sym typeface="Rubik"/>
              </a:rPr>
              <a:t>E-mail</a:t>
            </a:r>
            <a:r>
              <a:rPr lang="en-US" dirty="0">
                <a:latin typeface="Rubik"/>
                <a:ea typeface="Rubik"/>
                <a:cs typeface="Rubik"/>
                <a:sym typeface="Rubik"/>
              </a:rPr>
              <a:t> </a:t>
            </a:r>
          </a:p>
          <a:p>
            <a:pPr lvl="0"/>
            <a:r>
              <a:rPr lang="en-US" dirty="0">
                <a:latin typeface="Rubik"/>
                <a:ea typeface="Rubik"/>
                <a:cs typeface="Rubik"/>
                <a:sym typeface="Rubik"/>
              </a:rPr>
              <a:t>Imam.aqusairi@gmail.com</a:t>
            </a:r>
            <a:endParaRPr dirty="0">
              <a:latin typeface="Rubik"/>
              <a:ea typeface="Rubik"/>
              <a:cs typeface="Rubik"/>
              <a:sym typeface="Rubik"/>
            </a:endParaRPr>
          </a:p>
        </p:txBody>
      </p:sp>
      <p:sp>
        <p:nvSpPr>
          <p:cNvPr id="21" name="Google Shape;86;p15">
            <a:extLst>
              <a:ext uri="{FF2B5EF4-FFF2-40B4-BE49-F238E27FC236}">
                <a16:creationId xmlns:a16="http://schemas.microsoft.com/office/drawing/2014/main" id="{ECD8AD49-061B-4BAB-A55D-555CFCE7125F}"/>
              </a:ext>
            </a:extLst>
          </p:cNvPr>
          <p:cNvSpPr txBox="1"/>
          <p:nvPr/>
        </p:nvSpPr>
        <p:spPr>
          <a:xfrm>
            <a:off x="5282506" y="2221896"/>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Rubik"/>
                <a:ea typeface="Rubik"/>
                <a:cs typeface="Rubik"/>
                <a:sym typeface="Rubik"/>
              </a:rPr>
              <a:t>Phone</a:t>
            </a:r>
            <a:r>
              <a:rPr lang="en-US" dirty="0">
                <a:latin typeface="Rubik"/>
                <a:ea typeface="Rubik"/>
                <a:cs typeface="Rubik"/>
                <a:sym typeface="Rubik"/>
              </a:rPr>
              <a:t> </a:t>
            </a:r>
          </a:p>
          <a:p>
            <a:pPr marL="0" lvl="0" indent="0" algn="l" rtl="0">
              <a:spcBef>
                <a:spcPts val="0"/>
              </a:spcBef>
              <a:spcAft>
                <a:spcPts val="0"/>
              </a:spcAft>
              <a:buNone/>
            </a:pPr>
            <a:r>
              <a:rPr lang="en-US" dirty="0">
                <a:latin typeface="Rubik"/>
                <a:ea typeface="Rubik"/>
                <a:cs typeface="Rubik"/>
                <a:sym typeface="Rubik"/>
              </a:rPr>
              <a:t>(+62) 85892648708</a:t>
            </a:r>
          </a:p>
        </p:txBody>
      </p:sp>
    </p:spTree>
    <p:extLst>
      <p:ext uri="{BB962C8B-B14F-4D97-AF65-F5344CB8AC3E}">
        <p14:creationId xmlns:p14="http://schemas.microsoft.com/office/powerpoint/2010/main" val="125075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27" name="Google Shape;82;p15">
            <a:extLst>
              <a:ext uri="{FF2B5EF4-FFF2-40B4-BE49-F238E27FC236}">
                <a16:creationId xmlns:a16="http://schemas.microsoft.com/office/drawing/2014/main" id="{A68C934D-7A65-40BC-A513-DC66858D1C9B}"/>
              </a:ext>
            </a:extLst>
          </p:cNvPr>
          <p:cNvSpPr/>
          <p:nvPr/>
        </p:nvSpPr>
        <p:spPr>
          <a:xfrm>
            <a:off x="822540" y="3146173"/>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74;p15"/>
          <p:cNvPicPr preferRelativeResize="0"/>
          <p:nvPr/>
        </p:nvPicPr>
        <p:blipFill>
          <a:blip r:embed="rId3">
            <a:alphaModFix amt="5000"/>
          </a:blip>
          <a:stretch>
            <a:fillRect/>
          </a:stretch>
        </p:blipFill>
        <p:spPr>
          <a:xfrm>
            <a:off x="0" y="0"/>
            <a:ext cx="9144000" cy="5143499"/>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0" name="Google Shape;80;p15"/>
          <p:cNvSpPr txBox="1"/>
          <p:nvPr/>
        </p:nvSpPr>
        <p:spPr>
          <a:xfrm>
            <a:off x="731668" y="72692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Rubik SemiBold"/>
                <a:ea typeface="Rubik SemiBold"/>
                <a:cs typeface="Rubik SemiBold"/>
                <a:sym typeface="Rubik SemiBold"/>
              </a:rPr>
              <a:t>Working Experiences</a:t>
            </a:r>
            <a:endParaRPr sz="2000" dirty="0">
              <a:latin typeface="Rubik SemiBold"/>
              <a:ea typeface="Rubik SemiBold"/>
              <a:cs typeface="Rubik SemiBold"/>
              <a:sym typeface="Rubik SemiBold"/>
            </a:endParaRPr>
          </a:p>
        </p:txBody>
      </p:sp>
      <p:sp>
        <p:nvSpPr>
          <p:cNvPr id="81" name="Google Shape;81;p15"/>
          <p:cNvSpPr/>
          <p:nvPr/>
        </p:nvSpPr>
        <p:spPr>
          <a:xfrm>
            <a:off x="826618" y="1556801"/>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826618" y="2544802"/>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731668" y="131042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11291" y="2951564"/>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31668" y="3951373"/>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1681736" y="1239051"/>
            <a:ext cx="7291564" cy="16311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dirty="0">
                <a:latin typeface="Rubik"/>
                <a:ea typeface="Rubik"/>
                <a:cs typeface="Rubik"/>
                <a:sym typeface="Rubik"/>
              </a:rPr>
              <a:t>Data Scientist Intern at CRM (Kalbe Nutritionals)</a:t>
            </a:r>
          </a:p>
          <a:p>
            <a:pPr marL="171450" lvl="0" indent="-171450">
              <a:buFont typeface="Arial" panose="020B0604020202020204" pitchFamily="34" charset="0"/>
              <a:buChar char="•"/>
            </a:pPr>
            <a:r>
              <a:rPr lang="en-US" sz="1000" dirty="0">
                <a:latin typeface="Rubik"/>
                <a:ea typeface="Rubik"/>
                <a:cs typeface="Rubik"/>
                <a:sym typeface="Rubik"/>
              </a:rPr>
              <a:t>Develop 3 different machine learning models for marketing team &amp; business solutions. Built model through multiple experimentation and different preprocessing process. Built machine learning model with precision score 89%</a:t>
            </a:r>
          </a:p>
          <a:p>
            <a:pPr marL="171450" lvl="0" indent="-171450">
              <a:buFont typeface="Arial" panose="020B0604020202020204" pitchFamily="34" charset="0"/>
              <a:buChar char="•"/>
            </a:pPr>
            <a:r>
              <a:rPr lang="en-US" sz="1000" dirty="0">
                <a:latin typeface="Rubik"/>
                <a:ea typeface="Rubik"/>
                <a:cs typeface="Rubik"/>
                <a:sym typeface="Rubik"/>
              </a:rPr>
              <a:t>Participate in survey analysis effort for clients. Introduced 3 new analysis insight to the team</a:t>
            </a:r>
          </a:p>
          <a:p>
            <a:pPr marL="171450" lvl="0" indent="-171450">
              <a:buFont typeface="Arial" panose="020B0604020202020204" pitchFamily="34" charset="0"/>
              <a:buChar char="•"/>
            </a:pPr>
            <a:r>
              <a:rPr lang="en-US" sz="1000" dirty="0">
                <a:latin typeface="Rubik"/>
                <a:ea typeface="Rubik"/>
                <a:cs typeface="Rubik"/>
                <a:sym typeface="Rubik"/>
              </a:rPr>
              <a:t>Build python-based Graphical User Interface (GUI) for ML modelling to increase data team </a:t>
            </a:r>
            <a:r>
              <a:rPr lang="en-US" sz="1000" dirty="0" err="1">
                <a:latin typeface="Rubik"/>
                <a:ea typeface="Rubik"/>
                <a:cs typeface="Rubik"/>
                <a:sym typeface="Rubik"/>
              </a:rPr>
              <a:t>productivitity</a:t>
            </a:r>
            <a:r>
              <a:rPr lang="en-US" sz="1000" dirty="0">
                <a:latin typeface="Rubik"/>
                <a:ea typeface="Rubik"/>
                <a:cs typeface="Rubik"/>
                <a:sym typeface="Rubik"/>
              </a:rPr>
              <a:t> and minimize human error </a:t>
            </a:r>
          </a:p>
          <a:p>
            <a:pPr marL="171450" lvl="0" indent="-171450">
              <a:buFont typeface="Arial" panose="020B0604020202020204" pitchFamily="34" charset="0"/>
              <a:buChar char="•"/>
            </a:pPr>
            <a:r>
              <a:rPr lang="en-US" sz="1000" dirty="0" err="1">
                <a:latin typeface="Rubik"/>
                <a:ea typeface="Rubik"/>
                <a:cs typeface="Rubik"/>
                <a:sym typeface="Rubik"/>
              </a:rPr>
              <a:t>Clients's</a:t>
            </a:r>
            <a:r>
              <a:rPr lang="en-US" sz="1000" dirty="0">
                <a:latin typeface="Rubik"/>
                <a:ea typeface="Rubik"/>
                <a:cs typeface="Rubik"/>
                <a:sym typeface="Rubik"/>
              </a:rPr>
              <a:t> data project </a:t>
            </a:r>
            <a:r>
              <a:rPr lang="en-US" sz="1000" dirty="0" err="1">
                <a:latin typeface="Rubik"/>
                <a:ea typeface="Rubik"/>
                <a:cs typeface="Rubik"/>
                <a:sym typeface="Rubik"/>
              </a:rPr>
              <a:t>i've</a:t>
            </a:r>
            <a:r>
              <a:rPr lang="en-US" sz="1000" dirty="0">
                <a:latin typeface="Rubik"/>
                <a:ea typeface="Rubik"/>
                <a:cs typeface="Rubik"/>
                <a:sym typeface="Rubik"/>
              </a:rPr>
              <a:t> been working on : </a:t>
            </a:r>
            <a:r>
              <a:rPr lang="en-US" sz="1000" dirty="0" err="1">
                <a:latin typeface="Rubik"/>
                <a:ea typeface="Rubik"/>
                <a:cs typeface="Rubik"/>
                <a:sym typeface="Rubik"/>
              </a:rPr>
              <a:t>Benecol</a:t>
            </a:r>
            <a:r>
              <a:rPr lang="en-US" sz="1000" dirty="0">
                <a:latin typeface="Rubik"/>
                <a:ea typeface="Rubik"/>
                <a:cs typeface="Rubik"/>
                <a:sym typeface="Rubik"/>
              </a:rPr>
              <a:t>, </a:t>
            </a:r>
            <a:r>
              <a:rPr lang="en-US" sz="1000" dirty="0" err="1">
                <a:latin typeface="Rubik"/>
                <a:ea typeface="Rubik"/>
                <a:cs typeface="Rubik"/>
                <a:sym typeface="Rubik"/>
              </a:rPr>
              <a:t>Entrasol</a:t>
            </a:r>
            <a:r>
              <a:rPr lang="en-US" sz="1000" dirty="0">
                <a:latin typeface="Rubik"/>
                <a:ea typeface="Rubik"/>
                <a:cs typeface="Rubik"/>
                <a:sym typeface="Rubik"/>
              </a:rPr>
              <a:t> &amp; Morinaga (KN2 &amp; KN3)</a:t>
            </a:r>
          </a:p>
          <a:p>
            <a:pPr marL="171450" lvl="0" indent="-171450" algn="l" rtl="0">
              <a:spcBef>
                <a:spcPts val="0"/>
              </a:spcBef>
              <a:spcAft>
                <a:spcPts val="0"/>
              </a:spcAft>
              <a:buFont typeface="Arial" panose="020B0604020202020204" pitchFamily="34" charset="0"/>
              <a:buChar char="•"/>
            </a:pPr>
            <a:endParaRPr sz="1000" dirty="0">
              <a:latin typeface="Rubik"/>
              <a:ea typeface="Rubik"/>
              <a:cs typeface="Rubik"/>
              <a:sym typeface="Rubik"/>
            </a:endParaRPr>
          </a:p>
        </p:txBody>
      </p:sp>
      <p:sp>
        <p:nvSpPr>
          <p:cNvPr id="87" name="Google Shape;87;p15"/>
          <p:cNvSpPr txBox="1"/>
          <p:nvPr/>
        </p:nvSpPr>
        <p:spPr>
          <a:xfrm>
            <a:off x="1716701" y="2725835"/>
            <a:ext cx="7291564"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ubik"/>
                <a:ea typeface="Rubik"/>
                <a:cs typeface="Rubik"/>
                <a:sym typeface="Rubik"/>
              </a:rPr>
              <a:t>Data Science Class Coordinator at </a:t>
            </a:r>
            <a:r>
              <a:rPr lang="en-US" dirty="0" err="1">
                <a:latin typeface="Rubik"/>
                <a:ea typeface="Rubik"/>
                <a:cs typeface="Rubik"/>
                <a:sym typeface="Rubik"/>
              </a:rPr>
              <a:t>Rakamin</a:t>
            </a:r>
            <a:r>
              <a:rPr lang="en-US" dirty="0">
                <a:latin typeface="Rubik"/>
                <a:ea typeface="Rubik"/>
                <a:cs typeface="Rubik"/>
                <a:sym typeface="Rubik"/>
              </a:rPr>
              <a:t> Academy</a:t>
            </a:r>
          </a:p>
          <a:p>
            <a:pPr marL="171450" indent="-171450">
              <a:buFont typeface="Arial" panose="020B0604020202020204" pitchFamily="34" charset="0"/>
              <a:buChar char="•"/>
            </a:pPr>
            <a:r>
              <a:rPr lang="en-US" sz="1000" dirty="0"/>
              <a:t>Keep satisfaction score evaluation from student above </a:t>
            </a:r>
            <a:r>
              <a:rPr lang="en-US" sz="1000" b="1" dirty="0"/>
              <a:t>85%</a:t>
            </a:r>
            <a:r>
              <a:rPr lang="en-US" sz="1000" dirty="0"/>
              <a:t> and above </a:t>
            </a:r>
            <a:r>
              <a:rPr lang="en-US" sz="1000" b="1" dirty="0"/>
              <a:t>95%</a:t>
            </a:r>
            <a:r>
              <a:rPr lang="en-US" sz="1000" dirty="0"/>
              <a:t> from tutor. Held fun activities to increase motivation and provide sharing spaces where student could share their thoughts and complaints</a:t>
            </a:r>
          </a:p>
          <a:p>
            <a:pPr marL="171450" lvl="0" indent="-171450">
              <a:buFont typeface="Arial" panose="020B0604020202020204" pitchFamily="34" charset="0"/>
              <a:buChar char="•"/>
            </a:pPr>
            <a:r>
              <a:rPr lang="en-US" sz="1000" dirty="0">
                <a:latin typeface="Rubik"/>
                <a:ea typeface="Rubik"/>
                <a:cs typeface="Rubik"/>
                <a:sym typeface="Rubik"/>
              </a:rPr>
              <a:t>Maintain assignment’s score above 85 out of 100 thorough the bootcamp. Motivate other students to explore data science topic broadly by providing additional resources and answering questions given by the students</a:t>
            </a:r>
          </a:p>
          <a:p>
            <a:pPr lvl="0"/>
            <a:endParaRPr lang="en-US" sz="1000" dirty="0">
              <a:latin typeface="Rubik"/>
              <a:ea typeface="Rubik"/>
              <a:cs typeface="Rubik"/>
              <a:sym typeface="Rubik"/>
            </a:endParaRPr>
          </a:p>
          <a:p>
            <a:pPr marL="171450" lvl="0" indent="-171450" algn="l" rtl="0">
              <a:spcBef>
                <a:spcPts val="0"/>
              </a:spcBef>
              <a:spcAft>
                <a:spcPts val="0"/>
              </a:spcAft>
              <a:buFont typeface="Arial" panose="020B0604020202020204" pitchFamily="34" charset="0"/>
              <a:buChar char="•"/>
            </a:pPr>
            <a:endParaRPr lang="en-US" sz="1000" dirty="0">
              <a:latin typeface="Rubik"/>
              <a:ea typeface="Rubik"/>
              <a:cs typeface="Rubik"/>
              <a:sym typeface="Rubik"/>
            </a:endParaRPr>
          </a:p>
          <a:p>
            <a:pPr marL="171450" lvl="0" indent="-171450" algn="l" rtl="0">
              <a:spcBef>
                <a:spcPts val="0"/>
              </a:spcBef>
              <a:spcAft>
                <a:spcPts val="0"/>
              </a:spcAft>
              <a:buFont typeface="Arial" panose="020B0604020202020204" pitchFamily="34" charset="0"/>
              <a:buChar char="•"/>
            </a:pPr>
            <a:endParaRPr sz="1000" dirty="0">
              <a:latin typeface="Rubik"/>
              <a:ea typeface="Rubik"/>
              <a:cs typeface="Rubik"/>
              <a:sym typeface="Rubik"/>
            </a:endParaRPr>
          </a:p>
        </p:txBody>
      </p:sp>
      <p:sp>
        <p:nvSpPr>
          <p:cNvPr id="88" name="Google Shape;88;p15"/>
          <p:cNvSpPr txBox="1"/>
          <p:nvPr/>
        </p:nvSpPr>
        <p:spPr>
          <a:xfrm>
            <a:off x="1681736" y="3772259"/>
            <a:ext cx="7291564"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ubik"/>
                <a:ea typeface="Rubik"/>
                <a:cs typeface="Rubik"/>
                <a:sym typeface="Rubik"/>
              </a:rPr>
              <a:t>Covid-19 Digital Tracer (Data Analyst) at Dinas Kesehatan DKI Jakarta </a:t>
            </a:r>
          </a:p>
          <a:p>
            <a:pPr marL="171450" indent="-171450" fontAlgn="base">
              <a:buFont typeface="Arial" panose="020B0604020202020204" pitchFamily="34" charset="0"/>
              <a:buChar char="•"/>
            </a:pPr>
            <a:r>
              <a:rPr lang="en-US" sz="1000" dirty="0"/>
              <a:t>Manage large datasets consists of </a:t>
            </a:r>
            <a:r>
              <a:rPr lang="en-US" sz="1000" b="1" dirty="0"/>
              <a:t>18.000</a:t>
            </a:r>
            <a:r>
              <a:rPr lang="en-US" sz="1000" dirty="0"/>
              <a:t> Covid-19 patient data. Maintain high quality data on RT &amp; RW level from missing &amp; invalid data. Routinely coordinating with stakeholder </a:t>
            </a:r>
          </a:p>
          <a:p>
            <a:pPr marL="171450" indent="-171450" fontAlgn="base">
              <a:buFont typeface="Arial" panose="020B0604020202020204" pitchFamily="34" charset="0"/>
              <a:buChar char="•"/>
            </a:pPr>
            <a:r>
              <a:rPr lang="en-US" sz="1000" dirty="0"/>
              <a:t>Introduce </a:t>
            </a:r>
            <a:r>
              <a:rPr lang="en-US" sz="1000" b="1" dirty="0"/>
              <a:t>Spatial-based data visualization</a:t>
            </a:r>
            <a:r>
              <a:rPr lang="en-US" sz="1000" dirty="0"/>
              <a:t> using </a:t>
            </a:r>
            <a:r>
              <a:rPr lang="en-US" sz="1000" dirty="0" err="1"/>
              <a:t>QGis</a:t>
            </a:r>
            <a:r>
              <a:rPr lang="en-US" sz="1000" dirty="0"/>
              <a:t> for improving more accurate decision-making effort for tackling </a:t>
            </a:r>
            <a:r>
              <a:rPr lang="en-US" sz="1000" dirty="0" err="1"/>
              <a:t>Covid</a:t>
            </a:r>
            <a:r>
              <a:rPr lang="en-US" sz="1000" dirty="0"/>
              <a:t> - 19 in local level. Involved on Covid-19 publishing effort on weekly basis</a:t>
            </a:r>
          </a:p>
          <a:p>
            <a:pPr marL="171450" lvl="0" indent="-171450" algn="l" rtl="0">
              <a:spcBef>
                <a:spcPts val="0"/>
              </a:spcBef>
              <a:spcAft>
                <a:spcPts val="0"/>
              </a:spcAft>
              <a:buFont typeface="Arial" panose="020B0604020202020204" pitchFamily="34" charset="0"/>
              <a:buChar char="•"/>
            </a:pPr>
            <a:endParaRPr sz="1000" dirty="0">
              <a:latin typeface="Rubik"/>
              <a:ea typeface="Rubik"/>
              <a:cs typeface="Rubik"/>
              <a:sym typeface="Rubik"/>
            </a:endParaRPr>
          </a:p>
        </p:txBody>
      </p:sp>
      <p:pic>
        <p:nvPicPr>
          <p:cNvPr id="1026" name="Picture 2" descr="Image result for cakra radha mustika company background">
            <a:extLst>
              <a:ext uri="{FF2B5EF4-FFF2-40B4-BE49-F238E27FC236}">
                <a16:creationId xmlns:a16="http://schemas.microsoft.com/office/drawing/2014/main" id="{64825CA1-3E26-4E95-9B40-5A8B3C613C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373" y="1300374"/>
            <a:ext cx="625363" cy="74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akamin academy">
            <a:extLst>
              <a:ext uri="{FF2B5EF4-FFF2-40B4-BE49-F238E27FC236}">
                <a16:creationId xmlns:a16="http://schemas.microsoft.com/office/drawing/2014/main" id="{A73F199F-0D7E-48A2-84C8-5A89EB69B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373" y="2760390"/>
            <a:ext cx="554023" cy="6007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inas kesehatan dki jakarta">
            <a:extLst>
              <a:ext uri="{FF2B5EF4-FFF2-40B4-BE49-F238E27FC236}">
                <a16:creationId xmlns:a16="http://schemas.microsoft.com/office/drawing/2014/main" id="{8CA27F9A-A843-4DE4-A7B4-4598BC29F3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731" y="3772259"/>
            <a:ext cx="732072" cy="744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353744"/>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340500" y="10759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dirty="0">
                <a:latin typeface="Rubik"/>
                <a:ea typeface="Rubik"/>
                <a:cs typeface="Rubik"/>
                <a:sym typeface="Rubik"/>
              </a:rPr>
              <a:t>Machine Learning Project : Regression &amp; Clustering</a:t>
            </a:r>
            <a:endParaRPr dirty="0">
              <a:latin typeface="Rubik"/>
              <a:ea typeface="Rubik"/>
              <a:cs typeface="Rubik"/>
              <a:sym typeface="Rubik"/>
            </a:endParaRPr>
          </a:p>
        </p:txBody>
      </p:sp>
      <p:sp>
        <p:nvSpPr>
          <p:cNvPr id="6" name="Google Shape;86;p15">
            <a:extLst>
              <a:ext uri="{FF2B5EF4-FFF2-40B4-BE49-F238E27FC236}">
                <a16:creationId xmlns:a16="http://schemas.microsoft.com/office/drawing/2014/main" id="{38433564-08F1-47FE-978C-FA949D20E94A}"/>
              </a:ext>
            </a:extLst>
          </p:cNvPr>
          <p:cNvSpPr txBox="1"/>
          <p:nvPr/>
        </p:nvSpPr>
        <p:spPr>
          <a:xfrm>
            <a:off x="515314" y="1482244"/>
            <a:ext cx="7502237" cy="2585293"/>
          </a:xfrm>
          <a:prstGeom prst="rect">
            <a:avLst/>
          </a:prstGeom>
          <a:noFill/>
          <a:ln>
            <a:noFill/>
          </a:ln>
        </p:spPr>
        <p:txBody>
          <a:bodyPr spcFirstLastPara="1" wrap="square" lIns="91425" tIns="91425" rIns="91425" bIns="91425" anchor="t" anchorCtr="0">
            <a:spAutoFit/>
          </a:bodyPr>
          <a:lstStyle/>
          <a:p>
            <a:endParaRPr lang="en-US" dirty="0">
              <a:latin typeface="Rubik"/>
              <a:ea typeface="Rubik"/>
              <a:cs typeface="Rubik"/>
              <a:sym typeface="Rubik"/>
            </a:endParaRPr>
          </a:p>
          <a:p>
            <a:endParaRPr lang="en-US" sz="1800" b="1" dirty="0">
              <a:latin typeface="Rubik"/>
              <a:ea typeface="Rubik"/>
              <a:cs typeface="Rubik"/>
              <a:sym typeface="Rubik"/>
            </a:endParaRPr>
          </a:p>
          <a:p>
            <a:r>
              <a:rPr lang="en-US" sz="1800" b="1" dirty="0">
                <a:latin typeface="Rubik"/>
                <a:ea typeface="Rubik"/>
                <a:cs typeface="Rubik"/>
                <a:sym typeface="Rubik"/>
              </a:rPr>
              <a:t>Challenge 1 :</a:t>
            </a:r>
          </a:p>
          <a:p>
            <a:r>
              <a:rPr lang="en-US" dirty="0">
                <a:latin typeface="Rubik"/>
                <a:ea typeface="Rubik"/>
                <a:cs typeface="Rubik"/>
                <a:sym typeface="Rubik"/>
              </a:rPr>
              <a:t>Help inventory team at Kalbe to help decision making process by developing forecasting on product demands using ARIMA </a:t>
            </a:r>
          </a:p>
          <a:p>
            <a:endParaRPr lang="en-US" sz="1800" b="1" dirty="0">
              <a:latin typeface="Rubik"/>
              <a:ea typeface="Rubik"/>
              <a:cs typeface="Rubik"/>
              <a:sym typeface="Rubik"/>
            </a:endParaRPr>
          </a:p>
          <a:p>
            <a:r>
              <a:rPr lang="en-US" sz="1800" b="1" dirty="0">
                <a:latin typeface="Rubik"/>
                <a:ea typeface="Rubik"/>
                <a:cs typeface="Rubik"/>
                <a:sym typeface="Rubik"/>
              </a:rPr>
              <a:t>Challenge 2 :</a:t>
            </a:r>
          </a:p>
          <a:p>
            <a:r>
              <a:rPr lang="en-US" dirty="0">
                <a:latin typeface="Rubik"/>
                <a:ea typeface="Rubik"/>
                <a:cs typeface="Rubik"/>
                <a:sym typeface="Rubik"/>
              </a:rPr>
              <a:t>Help marketing team performing personalized advertising treatment by Unsupervised Learning </a:t>
            </a:r>
            <a:r>
              <a:rPr lang="en-US" dirty="0" err="1">
                <a:latin typeface="Rubik"/>
                <a:ea typeface="Rubik"/>
                <a:cs typeface="Rubik"/>
                <a:sym typeface="Rubik"/>
              </a:rPr>
              <a:t>Kmeans</a:t>
            </a:r>
            <a:r>
              <a:rPr lang="en-US" dirty="0">
                <a:latin typeface="Rubik"/>
                <a:ea typeface="Rubik"/>
                <a:cs typeface="Rubik"/>
                <a:sym typeface="Rubik"/>
              </a:rPr>
              <a:t> Clustering</a:t>
            </a:r>
            <a:endParaRPr lang="en-US" sz="1800" b="1" dirty="0">
              <a:latin typeface="Rubik"/>
              <a:ea typeface="Rubik"/>
              <a:cs typeface="Rubik"/>
              <a:sym typeface="Rubik"/>
            </a:endParaRPr>
          </a:p>
          <a:p>
            <a:pPr lvl="0" algn="l" rtl="0">
              <a:spcBef>
                <a:spcPts val="0"/>
              </a:spcBef>
              <a:spcAft>
                <a:spcPts val="0"/>
              </a:spcAft>
            </a:pPr>
            <a:endParaRPr lang="en-US" dirty="0">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Insert Your Result Here</a:t>
            </a:r>
            <a:endParaRPr sz="5000" b="1">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2843463"/>
            <a:ext cx="837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ubik"/>
                <a:ea typeface="Rubik"/>
                <a:cs typeface="Rubik"/>
                <a:sym typeface="Rubik"/>
              </a:rPr>
              <a:t>You can add </a:t>
            </a:r>
            <a:r>
              <a:rPr lang="en" b="1">
                <a:latin typeface="Rubik"/>
                <a:ea typeface="Rubik"/>
                <a:cs typeface="Rubik"/>
                <a:sym typeface="Rubik"/>
              </a:rPr>
              <a:t>image and details of your </a:t>
            </a:r>
            <a:r>
              <a:rPr lang="en">
                <a:latin typeface="Rubik"/>
                <a:ea typeface="Rubik"/>
                <a:cs typeface="Rubik"/>
                <a:sym typeface="Rubik"/>
              </a:rPr>
              <a:t>result. You can add an explanation of how you got the result also.</a:t>
            </a:r>
            <a:endParaRPr>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340500" y="1899838"/>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latin typeface="Rubik"/>
                <a:ea typeface="Rubik"/>
                <a:cs typeface="Rubik"/>
                <a:sym typeface="Rubik"/>
              </a:rPr>
              <a:t>Insert Your Link Here</a:t>
            </a:r>
            <a:endParaRPr sz="4500" b="1">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4" name="Google Shape;114;p18"/>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ubik"/>
                <a:ea typeface="Rubik"/>
                <a:cs typeface="Rubik"/>
                <a:sym typeface="Rubik"/>
              </a:rPr>
              <a:t>You can add </a:t>
            </a:r>
            <a:r>
              <a:rPr lang="en" b="1">
                <a:latin typeface="Rubik"/>
                <a:ea typeface="Rubik"/>
                <a:cs typeface="Rubik"/>
                <a:sym typeface="Rubik"/>
              </a:rPr>
              <a:t>link GitHub / Coda / Figma </a:t>
            </a:r>
            <a:r>
              <a:rPr lang="en">
                <a:latin typeface="Rubik"/>
                <a:ea typeface="Rubik"/>
                <a:cs typeface="Rubik"/>
                <a:sym typeface="Rubik"/>
              </a:rPr>
              <a:t>also (optional)</a:t>
            </a:r>
            <a:endParaRPr i="1">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ubik"/>
                <a:ea typeface="Rubik"/>
                <a:cs typeface="Rubik"/>
                <a:sym typeface="Rubik"/>
              </a:rPr>
              <a:t>Please insert your link video here (You can upload the video on YouTube or Google Drive first)!</a:t>
            </a:r>
            <a:endParaRPr>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7" name="Picture 6">
            <a:extLst>
              <a:ext uri="{FF2B5EF4-FFF2-40B4-BE49-F238E27FC236}">
                <a16:creationId xmlns:a16="http://schemas.microsoft.com/office/drawing/2014/main" id="{06E92BA5-1958-464C-92B7-7D6A0424DE2A}"/>
              </a:ext>
            </a:extLst>
          </p:cNvPr>
          <p:cNvPicPr>
            <a:picLocks noChangeAspect="1"/>
          </p:cNvPicPr>
          <p:nvPr/>
        </p:nvPicPr>
        <p:blipFill rotWithShape="1">
          <a:blip r:embed="rId5"/>
          <a:srcRect t="22661" b="21094"/>
          <a:stretch/>
        </p:blipFill>
        <p:spPr>
          <a:xfrm>
            <a:off x="4939347" y="4262625"/>
            <a:ext cx="1281173" cy="5412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489</Words>
  <Application>Microsoft Office PowerPoint</Application>
  <PresentationFormat>On-screen Show (16:9)</PresentationFormat>
  <Paragraphs>49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Rubik SemiBold</vt:lpstr>
      <vt:lpstr>Rubik Medium</vt:lpstr>
      <vt:lpstr>Rubik</vt:lpstr>
      <vt:lpstr>Rubik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Imam Qusyairi</cp:lastModifiedBy>
  <cp:revision>5</cp:revision>
  <dcterms:modified xsi:type="dcterms:W3CDTF">2023-10-29T11:33:33Z</dcterms:modified>
</cp:coreProperties>
</file>